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70" r:id="rId2"/>
    <p:sldId id="287" r:id="rId3"/>
    <p:sldId id="289" r:id="rId4"/>
    <p:sldId id="290" r:id="rId5"/>
    <p:sldId id="294" r:id="rId6"/>
    <p:sldId id="291" r:id="rId7"/>
    <p:sldId id="297" r:id="rId8"/>
    <p:sldId id="296" r:id="rId9"/>
    <p:sldId id="292" r:id="rId10"/>
    <p:sldId id="298" r:id="rId11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164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  <a:cs typeface="+mn-cs"/>
              </a:defRPr>
            </a:lvl1pPr>
          </a:lstStyle>
          <a:p>
            <a:pPr>
              <a:defRPr/>
            </a:pPr>
            <a:fld id="{1B511590-626A-4A38-A18D-F122D4ADDD10}" type="datetimeFigureOut">
              <a:rPr lang="es-ES"/>
              <a:pPr>
                <a:defRPr/>
              </a:pPr>
              <a:t>10/12/2013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ES" noProof="0" smtClean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E1582EEC-7E7B-4E76-B2E7-D08487EB7AFB}" type="slidenum">
              <a:rPr lang="es-ES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960330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582EEC-7E7B-4E76-B2E7-D08487EB7AFB}" type="slidenum">
              <a:rPr lang="es-ES" smtClean="0"/>
              <a:pPr/>
              <a:t>1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958225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A59CAC8-9567-43DB-8FD4-E0A8BE7DABC9}" type="datetimeFigureOut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10/12/2013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313A98-D3AF-48F3-9DB0-0F668299FA4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681857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F26F1B-B45D-42D8-8D9C-F4BB7E1DD3F1}" type="datetimeFigureOut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10/12/2013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CF87A4-98EA-4D4E-AB27-9FEAC776F6B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988995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DBCDD-C3ED-4D63-82B3-2A637F3EB904}" type="datetimeFigureOut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10/12/2013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A66E62-A226-4BFD-9D26-164B6D2BDF9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339409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1CEEE91-F646-4AF1-AABA-4EC8D896A007}" type="datetimeFigureOut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10/12/2013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080616-4A5C-46C0-A707-5EA531BDF6C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2361291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C47435-82EB-472E-83E0-53413AF2D6AB}" type="datetimeFigureOut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10/12/2013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0C8869-DA8F-4EF3-83C5-99D93927849E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9848636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11CF80-AA08-4DC1-8C6F-383DE5C578FA}" type="datetimeFigureOut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10/12/2013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CE9D2F-892B-47D3-980D-42CA79BD2F3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582890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9F6FC8-DA46-478A-92AB-44AB15DA8682}" type="datetimeFigureOut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10/12/2013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DD7D13-77EF-4281-A77B-71E14F6B981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910327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E9F039-4CB2-4E24-A95A-0607AA82E7D8}" type="datetimeFigureOut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10/12/2013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06D20E-6A5D-4CEC-8947-2D6D99390D6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614566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2069DE-C093-4036-8FA4-10F5625BE106}" type="datetimeFigureOut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10/12/2013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FB4B4D-DDBD-40D7-8363-124AED29FBB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278856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0D41C-42AE-4416-9919-89E1E0F0169F}" type="datetimeFigureOut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10/12/2013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F71BAE-8113-45D3-9F3B-A4A05EFDBC7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4621385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 smtClean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C689FC-1D28-4DB8-895F-81CAC864F51F}" type="datetimeFigureOut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10/12/2013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860E63-B347-4B23-AD14-7021C0646FD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381064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422BD107-B9B7-4E8E-B457-377C25259699}" type="datetimeFigureOut">
              <a:rPr lang="es-E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10/12/2013</a:t>
            </a:fld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smtClean="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D8FEF890-FADA-4659-92CF-35BA3B9C0763}" type="slidenum">
              <a:rPr lang="es-ES">
                <a:latin typeface="Calibri" panose="020F0502020204030204" pitchFamily="34" charset="0"/>
              </a:rPr>
              <a:pPr>
                <a:defRPr/>
              </a:pPr>
              <a:t>‹Nº›</a:t>
            </a:fld>
            <a:endParaRPr lang="es-E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46955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Relationship Id="rId9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3 Imagen" descr="D:\W Varios\Logos\Logo 2008\Logo08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1459533" cy="22768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1 Título"/>
          <p:cNvSpPr>
            <a:spLocks noGrp="1"/>
          </p:cNvSpPr>
          <p:nvPr>
            <p:ph type="ctrTitle"/>
          </p:nvPr>
        </p:nvSpPr>
        <p:spPr>
          <a:xfrm>
            <a:off x="1609800" y="83321"/>
            <a:ext cx="7215187" cy="2193552"/>
          </a:xfrm>
        </p:spPr>
        <p:txBody>
          <a:bodyPr/>
          <a:lstStyle/>
          <a:p>
            <a:r>
              <a:rPr lang="es-ES" sz="3100" b="1" u="sng" dirty="0" smtClean="0"/>
              <a:t>Tema: </a:t>
            </a:r>
            <a:r>
              <a:rPr lang="es-ES" sz="3100" b="1" u="sng" dirty="0"/>
              <a:t>Funciones en Excel (</a:t>
            </a:r>
            <a:r>
              <a:rPr lang="es-ES" sz="3100" b="1" u="sng" dirty="0" smtClean="0"/>
              <a:t>I)</a:t>
            </a:r>
            <a:br>
              <a:rPr lang="es-ES" sz="3100" b="1" u="sng" dirty="0" smtClean="0"/>
            </a:br>
            <a:r>
              <a:rPr lang="es-ES" sz="2800" i="1" dirty="0" smtClean="0"/>
              <a:t>Funciones </a:t>
            </a:r>
            <a:r>
              <a:rPr lang="es-ES" sz="2800" i="1" dirty="0"/>
              <a:t>de Búsqueda y </a:t>
            </a:r>
            <a:r>
              <a:rPr lang="es-ES" sz="2800" i="1" dirty="0" smtClean="0"/>
              <a:t>Referencias</a:t>
            </a:r>
            <a:endParaRPr lang="es-ES" sz="2800" i="1" dirty="0"/>
          </a:p>
        </p:txBody>
      </p:sp>
      <p:sp>
        <p:nvSpPr>
          <p:cNvPr id="9" name="2 Subtítulo"/>
          <p:cNvSpPr>
            <a:spLocks noGrp="1"/>
          </p:cNvSpPr>
          <p:nvPr>
            <p:ph type="subTitle" idx="1"/>
          </p:nvPr>
        </p:nvSpPr>
        <p:spPr>
          <a:xfrm>
            <a:off x="107504" y="2348880"/>
            <a:ext cx="8856984" cy="2808312"/>
          </a:xfrm>
          <a:ln w="12700">
            <a:solidFill>
              <a:schemeClr val="tx2"/>
            </a:solidFill>
          </a:ln>
        </p:spPr>
        <p:txBody>
          <a:bodyPr rtlCol="0">
            <a:noAutofit/>
          </a:bodyPr>
          <a:lstStyle/>
          <a:p>
            <a:pPr algn="l" fontAlgn="auto">
              <a:spcAft>
                <a:spcPts val="0"/>
              </a:spcAft>
              <a:defRPr/>
            </a:pPr>
            <a:r>
              <a:rPr lang="es-ES" sz="2000" b="1" u="sng" dirty="0" smtClean="0"/>
              <a:t>Índice:</a:t>
            </a:r>
          </a:p>
          <a:p>
            <a:pPr algn="just"/>
            <a:r>
              <a:rPr lang="es-ES" sz="1800" b="1" dirty="0" smtClean="0"/>
              <a:t>1 ¿Para </a:t>
            </a:r>
            <a:r>
              <a:rPr lang="es-ES" sz="1800" b="1" dirty="0"/>
              <a:t>qué las funciones de búsqueda o referencias?</a:t>
            </a:r>
          </a:p>
          <a:p>
            <a:pPr algn="just"/>
            <a:r>
              <a:rPr lang="es-ES" sz="1800" b="1" dirty="0" smtClean="0"/>
              <a:t>2 Generalidades</a:t>
            </a:r>
            <a:endParaRPr lang="es-ES" sz="1800" b="1" dirty="0"/>
          </a:p>
          <a:p>
            <a:pPr algn="just"/>
            <a:r>
              <a:rPr lang="es-ES" sz="1800" b="1" dirty="0" smtClean="0"/>
              <a:t>3 Sintaxis </a:t>
            </a:r>
            <a:r>
              <a:rPr lang="es-ES" sz="1800" b="1" dirty="0"/>
              <a:t>básicas de las principales funciones de búsqueda y referencias</a:t>
            </a:r>
          </a:p>
          <a:p>
            <a:pPr lvl="1" algn="l"/>
            <a:r>
              <a:rPr lang="es-ES" sz="1400" b="1" dirty="0"/>
              <a:t>BUSCARV-BUSCARH / </a:t>
            </a:r>
            <a:r>
              <a:rPr lang="es-ES" sz="1400" b="1" dirty="0" smtClean="0"/>
              <a:t>CONSULTAV-CONSULTAH</a:t>
            </a:r>
            <a:endParaRPr lang="es-ES" sz="1400" b="1" dirty="0"/>
          </a:p>
          <a:p>
            <a:pPr lvl="1" algn="l"/>
            <a:r>
              <a:rPr lang="es-ES" sz="1400" b="1" dirty="0"/>
              <a:t>INDICE. Concepto, sintaxis y argumentos</a:t>
            </a:r>
          </a:p>
          <a:p>
            <a:pPr lvl="1" algn="l"/>
            <a:r>
              <a:rPr lang="es-ES" sz="1400" b="1" dirty="0"/>
              <a:t>COINCIDIR. Concepto, sintaxis y argumentos</a:t>
            </a:r>
          </a:p>
          <a:p>
            <a:pPr algn="just"/>
            <a:r>
              <a:rPr lang="es-ES" sz="1800" b="1" dirty="0" smtClean="0"/>
              <a:t>4 Buscar </a:t>
            </a:r>
            <a:r>
              <a:rPr lang="es-ES" sz="1800" b="1" dirty="0"/>
              <a:t>por dos criterios en Excel: Fórmula matricial combinando índice y coincidir. </a:t>
            </a:r>
            <a:endParaRPr lang="es-ES" sz="1800" b="1" dirty="0" smtClean="0"/>
          </a:p>
          <a:p>
            <a:pPr algn="just"/>
            <a:r>
              <a:rPr lang="es-ES" sz="1800" b="1" dirty="0" smtClean="0"/>
              <a:t>5 Casos</a:t>
            </a:r>
            <a:endParaRPr lang="es-ES_tradnl" sz="1800" b="1" dirty="0"/>
          </a:p>
        </p:txBody>
      </p:sp>
    </p:spTree>
    <p:extLst>
      <p:ext uri="{BB962C8B-B14F-4D97-AF65-F5344CB8AC3E}">
        <p14:creationId xmlns:p14="http://schemas.microsoft.com/office/powerpoint/2010/main" val="2827169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9 Conector recto"/>
          <p:cNvCxnSpPr/>
          <p:nvPr/>
        </p:nvCxnSpPr>
        <p:spPr>
          <a:xfrm>
            <a:off x="1500174" y="8501090"/>
            <a:ext cx="4232702" cy="21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ángulo 13"/>
          <p:cNvSpPr/>
          <p:nvPr/>
        </p:nvSpPr>
        <p:spPr>
          <a:xfrm>
            <a:off x="179512" y="188640"/>
            <a:ext cx="8823705" cy="1015663"/>
          </a:xfrm>
          <a:prstGeom prst="rect">
            <a:avLst/>
          </a:prstGeom>
          <a:effectLst>
            <a:glow rad="139700">
              <a:schemeClr val="accent6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ES_tradnl" b="1" dirty="0" smtClean="0">
                <a:solidFill>
                  <a:srgbClr val="FF0000"/>
                </a:solidFill>
                <a:latin typeface="+mn-lt"/>
                <a:cs typeface="+mn-cs"/>
              </a:rPr>
              <a:t>Casos Planteados como trabajo autónomo del alumno</a:t>
            </a:r>
            <a:endParaRPr lang="es-ES" b="1" dirty="0" smtClean="0">
              <a:solidFill>
                <a:srgbClr val="FF0000"/>
              </a:solidFill>
              <a:latin typeface="+mn-lt"/>
              <a:cs typeface="+mn-cs"/>
            </a:endParaRPr>
          </a:p>
          <a:p>
            <a:r>
              <a:rPr lang="es-ES" sz="1400" b="1" dirty="0" smtClean="0"/>
              <a:t>Función </a:t>
            </a:r>
            <a:r>
              <a:rPr lang="es-ES" sz="1400" b="1" dirty="0"/>
              <a:t>BUSCARV-BUSCARH: Caso 2, 3, 4, 5 y 6</a:t>
            </a:r>
          </a:p>
          <a:p>
            <a:r>
              <a:rPr lang="es-ES" sz="1400" b="1" dirty="0"/>
              <a:t>Función COINCIDIR: Caso 7, 8 y 9</a:t>
            </a:r>
          </a:p>
          <a:p>
            <a:r>
              <a:rPr lang="es-ES" sz="1400" b="1" dirty="0"/>
              <a:t>Función INDICE: Caso 10 y </a:t>
            </a:r>
            <a:r>
              <a:rPr lang="es-ES" sz="1400" b="1" dirty="0" smtClean="0"/>
              <a:t>11</a:t>
            </a:r>
            <a:endParaRPr lang="es-ES" sz="1400" b="1" dirty="0"/>
          </a:p>
        </p:txBody>
      </p:sp>
    </p:spTree>
    <p:extLst>
      <p:ext uri="{BB962C8B-B14F-4D97-AF65-F5344CB8AC3E}">
        <p14:creationId xmlns:p14="http://schemas.microsoft.com/office/powerpoint/2010/main" val="2702999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9 Conector recto"/>
          <p:cNvCxnSpPr/>
          <p:nvPr/>
        </p:nvCxnSpPr>
        <p:spPr>
          <a:xfrm>
            <a:off x="1500174" y="8501090"/>
            <a:ext cx="4232702" cy="21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7504" y="116632"/>
            <a:ext cx="8856984" cy="360040"/>
          </a:xfrm>
          <a:ln w="12700">
            <a:solidFill>
              <a:schemeClr val="tx2"/>
            </a:solidFill>
          </a:ln>
        </p:spPr>
        <p:txBody>
          <a:bodyPr rtlCol="0">
            <a:noAutofit/>
          </a:bodyPr>
          <a:lstStyle/>
          <a:p>
            <a:pPr algn="just"/>
            <a:r>
              <a:rPr lang="es-ES" sz="1800" b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1 ¿Para qué las funciones de búsqueda o referencias</a:t>
            </a:r>
            <a:r>
              <a:rPr lang="es-ES" sz="1800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?</a:t>
            </a:r>
            <a:endParaRPr lang="es-ES" sz="1800" b="1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2" name="Rectángulo 1"/>
          <p:cNvSpPr/>
          <p:nvPr/>
        </p:nvSpPr>
        <p:spPr>
          <a:xfrm>
            <a:off x="107504" y="620688"/>
            <a:ext cx="8856984" cy="5761577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lnSpc>
                <a:spcPct val="115000"/>
              </a:lnSpc>
              <a:spcBef>
                <a:spcPts val="600"/>
              </a:spcBef>
              <a:spcAft>
                <a:spcPts val="0"/>
              </a:spcAft>
            </a:pPr>
            <a:r>
              <a:rPr lang="es-ES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Ejemplos en los que se pude aplicar este tipo de funciones:</a:t>
            </a:r>
          </a:p>
          <a:p>
            <a:pPr marL="342900" lvl="0" indent="-342900" algn="just">
              <a:spcBef>
                <a:spcPts val="60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s-ES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Teniendo una escala de descuentos según categorías de clientes, como podríamos aplicar una tasa de descuento a un cliente determinado según su categoría (función buscar o consulta).</a:t>
            </a:r>
          </a:p>
          <a:p>
            <a:pPr marL="342900" lvl="0" indent="-342900" algn="just">
              <a:spcBef>
                <a:spcPts val="60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s-ES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Conocido el código de un producto como seleccionar el precio o el proveedor en una base de datos (función buscar o consulta).</a:t>
            </a:r>
          </a:p>
          <a:p>
            <a:pPr marL="342900" lvl="0" indent="-342900" algn="just">
              <a:spcBef>
                <a:spcPts val="60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s-ES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El precio de la cerveza esta basado en la hora de solicitud del mismo (</a:t>
            </a:r>
            <a:r>
              <a:rPr lang="es-ES" sz="20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happy</a:t>
            </a:r>
            <a:r>
              <a:rPr lang="es-ES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s-ES" sz="2000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hours</a:t>
            </a:r>
            <a:r>
              <a:rPr lang="es-ES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), conociendo en el ticket la hora de demanda como determinar el precio que debemos aplicar (función buscar o consulta).</a:t>
            </a:r>
          </a:p>
          <a:p>
            <a:pPr marL="342900" lvl="0" indent="-342900" algn="just">
              <a:spcBef>
                <a:spcPts val="60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s-ES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Tengo una matriz con las ventas mensuales por sucursal, seleccionando la sucursal y mes obtener las ventas correspondientes (función índice).</a:t>
            </a:r>
          </a:p>
          <a:p>
            <a:pPr marL="342900" lvl="0" indent="-342900" algn="just">
              <a:spcBef>
                <a:spcPts val="60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s-ES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Tenemos en nuestra hoja de calculo 10.000 referencias y nombres de clientes y nos podría interesar conocer una formula que devuelva el numero de fila en que se encuentra concretamente el cliente “Pedro González” (función coincidir).</a:t>
            </a:r>
          </a:p>
          <a:p>
            <a:pPr marL="285750" indent="-285750">
              <a:spcBef>
                <a:spcPts val="60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s-ES" sz="20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Dada la lista de trabajadores de nuestra empresa, como conocer el trabajador con el salario mas alto o como el nombre del trabajador con el decimo salario mas alto (función coincidir).</a:t>
            </a:r>
            <a:endParaRPr lang="es-E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2065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9 Conector recto"/>
          <p:cNvCxnSpPr/>
          <p:nvPr/>
        </p:nvCxnSpPr>
        <p:spPr>
          <a:xfrm>
            <a:off x="1500174" y="8501090"/>
            <a:ext cx="4232702" cy="21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07504" y="116632"/>
            <a:ext cx="8856984" cy="720080"/>
          </a:xfrm>
          <a:ln w="12700">
            <a:solidFill>
              <a:schemeClr val="tx2"/>
            </a:solidFill>
          </a:ln>
        </p:spPr>
        <p:txBody>
          <a:bodyPr rtlCol="0">
            <a:noAutofit/>
          </a:bodyPr>
          <a:lstStyle/>
          <a:p>
            <a:pPr algn="just"/>
            <a:r>
              <a:rPr lang="es-ES" sz="1800" b="1" dirty="0"/>
              <a:t>1 ¿Para qué las funciones de búsqueda o referencias?</a:t>
            </a:r>
          </a:p>
          <a:p>
            <a:pPr algn="just"/>
            <a:r>
              <a:rPr lang="es-ES" sz="1800" b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2 </a:t>
            </a:r>
            <a:r>
              <a:rPr lang="es-ES" sz="1800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Generalidades</a:t>
            </a:r>
            <a:endParaRPr lang="es-ES" sz="1800" b="1" dirty="0">
              <a:solidFill>
                <a:schemeClr val="tx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107504" y="836712"/>
            <a:ext cx="885698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ES" sz="16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Con estas funciones se pretende localizar texto o valores siguiendo un determinado criterio</a:t>
            </a:r>
            <a:endParaRPr lang="es-ES" sz="1600" b="1" dirty="0"/>
          </a:p>
        </p:txBody>
      </p:sp>
      <p:sp>
        <p:nvSpPr>
          <p:cNvPr id="4" name="CuadroTexto 3"/>
          <p:cNvSpPr txBox="1"/>
          <p:nvPr/>
        </p:nvSpPr>
        <p:spPr>
          <a:xfrm>
            <a:off x="4355976" y="1144488"/>
            <a:ext cx="4608512" cy="5232202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just"/>
            <a:r>
              <a:rPr lang="es-ES" sz="1400" dirty="0"/>
              <a:t>Como más representativa de estas funciones tenemos: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s-ES" sz="1600" dirty="0"/>
              <a:t>ELEGIR. Elige un valor de una lista de valores.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s-ES" sz="1600" b="1" dirty="0">
                <a:solidFill>
                  <a:srgbClr val="FF0000"/>
                </a:solidFill>
              </a:rPr>
              <a:t>BUSCARH-CONSULTAH</a:t>
            </a:r>
            <a:r>
              <a:rPr lang="es-ES" sz="1600" dirty="0"/>
              <a:t>. Busca en la fila superior de una matriz y devuelve el valor de la celda indicada.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s-ES" sz="1600" dirty="0"/>
              <a:t>BUSCAR. Busca valores de un vector o una matriz.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s-ES" sz="1600" dirty="0"/>
              <a:t>COINCIDIR. Busca valores de una referencia o </a:t>
            </a:r>
            <a:r>
              <a:rPr lang="es-ES" sz="1600" dirty="0" smtClean="0"/>
              <a:t>matriz.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s-ES" sz="1600" dirty="0"/>
              <a:t>DESREF. Devuelve un desplazamiento de referencia respecto a una referencia dada.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s-ES" sz="1600" b="1" dirty="0">
                <a:solidFill>
                  <a:srgbClr val="FF0000"/>
                </a:solidFill>
              </a:rPr>
              <a:t>BUSCARV-CONSULTAV</a:t>
            </a:r>
            <a:r>
              <a:rPr lang="es-ES" sz="1600" dirty="0"/>
              <a:t>. Busca en la primera columna de una matriz y se mueve en horizontal por la fila para devolver el valor de una celda, </a:t>
            </a:r>
            <a:r>
              <a:rPr lang="es-ES" sz="1600" dirty="0" err="1"/>
              <a:t>etc</a:t>
            </a:r>
            <a:endParaRPr lang="es-ES" sz="16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s-ES" sz="1600" b="1" dirty="0">
                <a:solidFill>
                  <a:srgbClr val="FF0000"/>
                </a:solidFill>
              </a:rPr>
              <a:t>IMPORTARDATOSDINAMICOS</a:t>
            </a:r>
            <a:r>
              <a:rPr lang="es-ES" sz="1600" dirty="0"/>
              <a:t>. 	Devuelve los datos almacenados en un informe de tabla dinámica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s-ES" sz="1600" dirty="0"/>
              <a:t>INDICE. Usa un índice para elegir un valor de una referencia o </a:t>
            </a:r>
            <a:r>
              <a:rPr lang="es-ES" sz="1600" dirty="0" smtClean="0"/>
              <a:t>matriz</a:t>
            </a:r>
            <a:endParaRPr lang="es-ES" sz="1600" dirty="0"/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512" y="1200905"/>
            <a:ext cx="4117001" cy="42389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9628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2 Subtítulo"/>
          <p:cNvSpPr>
            <a:spLocks noGrp="1"/>
          </p:cNvSpPr>
          <p:nvPr>
            <p:ph type="subTitle" idx="1"/>
          </p:nvPr>
        </p:nvSpPr>
        <p:spPr>
          <a:xfrm>
            <a:off x="107504" y="44624"/>
            <a:ext cx="8856984" cy="1728192"/>
          </a:xfrm>
          <a:ln w="12700">
            <a:solidFill>
              <a:schemeClr val="tx2"/>
            </a:solidFill>
          </a:ln>
        </p:spPr>
        <p:txBody>
          <a:bodyPr rtlCol="0">
            <a:noAutofit/>
          </a:bodyPr>
          <a:lstStyle/>
          <a:p>
            <a:pPr algn="just"/>
            <a:r>
              <a:rPr lang="es-ES" sz="1800" b="1" dirty="0"/>
              <a:t>1 ¿Para qué las funciones de búsqueda o referencias?</a:t>
            </a:r>
          </a:p>
          <a:p>
            <a:pPr algn="just"/>
            <a:r>
              <a:rPr lang="es-ES" sz="1800" b="1" dirty="0"/>
              <a:t>2 Generalidades</a:t>
            </a:r>
          </a:p>
          <a:p>
            <a:pPr algn="just"/>
            <a:r>
              <a:rPr lang="es-ES" sz="1800" b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3 Sintaxis básicas de las principales funciones de búsqueda y referencias</a:t>
            </a:r>
          </a:p>
          <a:p>
            <a:pPr lvl="1" algn="l"/>
            <a:r>
              <a:rPr lang="es-ES" sz="1400" b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BUSCARV-BUSCARH / </a:t>
            </a:r>
            <a:r>
              <a:rPr lang="es-ES" sz="1400" b="1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CONSULTAV-CONSULTAH</a:t>
            </a:r>
            <a:endParaRPr lang="es-ES" sz="1400" b="1" dirty="0">
              <a:solidFill>
                <a:schemeClr val="tx2">
                  <a:lumMod val="40000"/>
                  <a:lumOff val="60000"/>
                </a:schemeClr>
              </a:solidFill>
            </a:endParaRPr>
          </a:p>
          <a:p>
            <a:pPr lvl="1" algn="l"/>
            <a:r>
              <a:rPr lang="es-ES" sz="1400" b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INDICE. Concepto, sintaxis y argumentos</a:t>
            </a:r>
          </a:p>
          <a:p>
            <a:pPr lvl="1" algn="l"/>
            <a:r>
              <a:rPr lang="es-ES" sz="1400" b="1" dirty="0">
                <a:solidFill>
                  <a:schemeClr val="tx2">
                    <a:lumMod val="40000"/>
                    <a:lumOff val="60000"/>
                  </a:schemeClr>
                </a:solidFill>
              </a:rPr>
              <a:t>COINCIDIR. Concepto, sintaxis y argumentos</a:t>
            </a:r>
          </a:p>
        </p:txBody>
      </p:sp>
      <p:sp>
        <p:nvSpPr>
          <p:cNvPr id="5" name="Rectángulo 4"/>
          <p:cNvSpPr/>
          <p:nvPr/>
        </p:nvSpPr>
        <p:spPr>
          <a:xfrm>
            <a:off x="107504" y="1844824"/>
            <a:ext cx="4536503" cy="307777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spcBef>
                <a:spcPts val="0"/>
              </a:spcBef>
            </a:pPr>
            <a:r>
              <a:rPr lang="es-ES" sz="1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BUSCARV-BUSCARH </a:t>
            </a:r>
            <a:r>
              <a:rPr lang="es-ES" sz="1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 CONSULTAV-CONSULTAH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7504" y="3734748"/>
            <a:ext cx="5038095" cy="2676190"/>
          </a:xfrm>
          <a:prstGeom prst="rect">
            <a:avLst/>
          </a:prstGeom>
        </p:spPr>
      </p:pic>
      <p:sp>
        <p:nvSpPr>
          <p:cNvPr id="9" name="CuadroTexto 8"/>
          <p:cNvSpPr txBox="1"/>
          <p:nvPr/>
        </p:nvSpPr>
        <p:spPr>
          <a:xfrm>
            <a:off x="611560" y="5085184"/>
            <a:ext cx="4571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" dirty="0"/>
          </a:p>
        </p:txBody>
      </p:sp>
      <p:sp>
        <p:nvSpPr>
          <p:cNvPr id="10" name="CuadroTexto 9"/>
          <p:cNvSpPr txBox="1"/>
          <p:nvPr/>
        </p:nvSpPr>
        <p:spPr>
          <a:xfrm>
            <a:off x="4644008" y="1856818"/>
            <a:ext cx="44999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Según versión </a:t>
            </a:r>
            <a:r>
              <a:rPr lang="es-ES" sz="1000" b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Excel</a:t>
            </a:r>
            <a:r>
              <a:rPr lang="es-ES" sz="10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: BUSCARV-BUSCARH / CONSULTAV-CONSULTAH </a:t>
            </a:r>
          </a:p>
        </p:txBody>
      </p:sp>
      <p:pic>
        <p:nvPicPr>
          <p:cNvPr id="11" name="Imagen 1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79912" y="3760991"/>
            <a:ext cx="5303867" cy="3017717"/>
          </a:xfrm>
          <a:prstGeom prst="rect">
            <a:avLst/>
          </a:prstGeom>
        </p:spPr>
      </p:pic>
      <p:sp>
        <p:nvSpPr>
          <p:cNvPr id="3" name="Rectángulo 2"/>
          <p:cNvSpPr/>
          <p:nvPr/>
        </p:nvSpPr>
        <p:spPr>
          <a:xfrm>
            <a:off x="109721" y="2235410"/>
            <a:ext cx="8856984" cy="1400383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0"/>
              </a:spcAft>
            </a:pPr>
            <a:r>
              <a:rPr lang="es-ES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Permite </a:t>
            </a:r>
            <a:r>
              <a:rPr lang="es-ES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buscar valores en un rango </a:t>
            </a:r>
            <a:r>
              <a:rPr lang="es-ES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 la </a:t>
            </a:r>
            <a:r>
              <a:rPr lang="es-ES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hoja tanto vertical (haciendo uso de la función BUSCARV o CONSULTAV) como horizontal (BUSCARH o CONSULTAH)</a:t>
            </a:r>
            <a:endParaRPr lang="es-ES" sz="1600" dirty="0"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spcBef>
                <a:spcPts val="600"/>
              </a:spcBef>
              <a:spcAft>
                <a:spcPts val="0"/>
              </a:spcAft>
            </a:pPr>
            <a:r>
              <a:rPr lang="es-ES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En una búsqueda vertical, la operación de búsqueda comienza en la primera columna de un rango de una hoja de cálculo</a:t>
            </a:r>
            <a:r>
              <a:rPr lang="es-ES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En </a:t>
            </a:r>
            <a:r>
              <a:rPr lang="es-ES" sz="16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una búsqueda horizontal la operación de búsqueda comienza en la primera fila de un rango de una hoja de cálculo.</a:t>
            </a:r>
            <a:endParaRPr lang="es-ES" sz="1600" dirty="0">
              <a:effectLst/>
              <a:latin typeface="Cambria" panose="020405030504060302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077669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9 Conector recto"/>
          <p:cNvCxnSpPr/>
          <p:nvPr/>
        </p:nvCxnSpPr>
        <p:spPr>
          <a:xfrm>
            <a:off x="1500174" y="8501090"/>
            <a:ext cx="4232702" cy="21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ángulo 3"/>
          <p:cNvSpPr/>
          <p:nvPr/>
        </p:nvSpPr>
        <p:spPr>
          <a:xfrm>
            <a:off x="179512" y="116632"/>
            <a:ext cx="8964488" cy="738664"/>
          </a:xfrm>
          <a:prstGeom prst="rect">
            <a:avLst/>
          </a:prstGeom>
          <a:effectLst>
            <a:glow rad="139700">
              <a:schemeClr val="accent6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ES" sz="1400" b="1" dirty="0">
                <a:solidFill>
                  <a:schemeClr val="dk1"/>
                </a:solidFill>
                <a:latin typeface="+mn-lt"/>
                <a:cs typeface="+mn-cs"/>
              </a:rPr>
              <a:t>Caso 2: Buscar -  ID del producto y precio</a:t>
            </a:r>
          </a:p>
          <a:p>
            <a:pPr algn="just"/>
            <a:r>
              <a:rPr lang="es-ES" sz="1400" dirty="0">
                <a:solidFill>
                  <a:schemeClr val="dk1"/>
                </a:solidFill>
                <a:latin typeface="+mn-lt"/>
                <a:cs typeface="+mn-cs"/>
              </a:rPr>
              <a:t>En este caso tenemos una tabla con los datos del código de producto y precio y queremos aplicar una función tal que establecido el código de un producto me asigne el precio que le corresponde.</a:t>
            </a: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2771" y="980728"/>
            <a:ext cx="4173206" cy="22167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688166" y="2996952"/>
            <a:ext cx="6454536" cy="36724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4459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9 Conector recto"/>
          <p:cNvCxnSpPr/>
          <p:nvPr/>
        </p:nvCxnSpPr>
        <p:spPr>
          <a:xfrm>
            <a:off x="1500174" y="8501090"/>
            <a:ext cx="4232702" cy="21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ángulo 2"/>
          <p:cNvSpPr/>
          <p:nvPr/>
        </p:nvSpPr>
        <p:spPr>
          <a:xfrm>
            <a:off x="107504" y="116632"/>
            <a:ext cx="3744416" cy="307777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ES" sz="1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COINCIDIR. </a:t>
            </a:r>
            <a:r>
              <a:rPr lang="es-ES" sz="1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Concepto, sintaxis y argumentos</a:t>
            </a:r>
          </a:p>
        </p:txBody>
      </p:sp>
      <p:sp>
        <p:nvSpPr>
          <p:cNvPr id="2" name="Rectángulo 1"/>
          <p:cNvSpPr/>
          <p:nvPr/>
        </p:nvSpPr>
        <p:spPr>
          <a:xfrm>
            <a:off x="93456" y="620688"/>
            <a:ext cx="8943040" cy="2585323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ES" dirty="0" smtClean="0"/>
              <a:t>Esta </a:t>
            </a:r>
            <a:r>
              <a:rPr lang="es-ES" dirty="0"/>
              <a:t>función nos permite encontrar dentro de una matriz la primera ocurrencia de una “coincidencia” de una cadena de texto o numero</a:t>
            </a:r>
            <a:r>
              <a:rPr lang="es-ES" dirty="0" smtClean="0"/>
              <a:t>.</a:t>
            </a:r>
          </a:p>
          <a:p>
            <a:pPr algn="just"/>
            <a:r>
              <a:rPr lang="es-ES" dirty="0" smtClean="0"/>
              <a:t>Por </a:t>
            </a:r>
            <a:r>
              <a:rPr lang="es-ES" dirty="0"/>
              <a:t>ejemplo para localizar en nuestra hoja de cálculo que contiene las referencias de 10.000  clientes </a:t>
            </a:r>
            <a:r>
              <a:rPr lang="es-ES" dirty="0" smtClean="0"/>
              <a:t>concretamente a “Pedro </a:t>
            </a:r>
            <a:r>
              <a:rPr lang="es-ES" dirty="0"/>
              <a:t>González”. </a:t>
            </a:r>
          </a:p>
          <a:p>
            <a:r>
              <a:rPr lang="es-ES" dirty="0" smtClean="0"/>
              <a:t>Deberíamos </a:t>
            </a:r>
            <a:r>
              <a:rPr lang="es-ES" dirty="0"/>
              <a:t>utilizar la función coincidir en vez de una función de búsqueda (BUISCARV o BUSCARH) en situaciones en las cuales queremos la posición de un valor en un rango en vez del valor de una celda en particular.</a:t>
            </a:r>
          </a:p>
          <a:p>
            <a:r>
              <a:rPr lang="es-ES" dirty="0"/>
              <a:t>Destacar que la función coincidir  es frecuentemente muy usada cuando esta combinada con otras funciones como, BUSCARV, INDICE, MAX, etc.</a:t>
            </a:r>
            <a:endParaRPr lang="es-ES" sz="1400" dirty="0">
              <a:solidFill>
                <a:schemeClr val="dk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Rectángulo 3"/>
          <p:cNvSpPr/>
          <p:nvPr/>
        </p:nvSpPr>
        <p:spPr>
          <a:xfrm>
            <a:off x="1480675" y="3341316"/>
            <a:ext cx="6264696" cy="338554"/>
          </a:xfrm>
          <a:prstGeom prst="rect">
            <a:avLst/>
          </a:prstGeom>
          <a:ln>
            <a:solidFill>
              <a:srgbClr val="00B0F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just"/>
            <a:r>
              <a:rPr lang="es-ES" sz="1600" dirty="0" smtClean="0"/>
              <a:t>COINCIDIR(</a:t>
            </a:r>
            <a:r>
              <a:rPr lang="es-ES" sz="1600" dirty="0" err="1" smtClean="0"/>
              <a:t>valor_buscado</a:t>
            </a:r>
            <a:r>
              <a:rPr lang="es-ES" sz="1600" dirty="0"/>
              <a:t>; </a:t>
            </a:r>
            <a:r>
              <a:rPr lang="es-ES" sz="1600" dirty="0" err="1"/>
              <a:t>matriz_buscada</a:t>
            </a:r>
            <a:r>
              <a:rPr lang="es-ES" sz="1600" dirty="0"/>
              <a:t>; </a:t>
            </a:r>
            <a:r>
              <a:rPr lang="es-ES" sz="1600" dirty="0" err="1"/>
              <a:t>tipo_de_coincidencia</a:t>
            </a:r>
            <a:r>
              <a:rPr lang="es-ES" sz="1600" dirty="0" smtClean="0"/>
              <a:t>)</a:t>
            </a:r>
            <a:endParaRPr lang="es-ES" sz="1600" dirty="0"/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79512" y="3795914"/>
            <a:ext cx="4738780" cy="2369390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076056" y="3795914"/>
            <a:ext cx="3779287" cy="1092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1448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9 Conector recto"/>
          <p:cNvCxnSpPr/>
          <p:nvPr/>
        </p:nvCxnSpPr>
        <p:spPr>
          <a:xfrm>
            <a:off x="1500174" y="8501090"/>
            <a:ext cx="4232702" cy="21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ángulo 3"/>
          <p:cNvSpPr/>
          <p:nvPr/>
        </p:nvSpPr>
        <p:spPr>
          <a:xfrm>
            <a:off x="107504" y="188640"/>
            <a:ext cx="8856984" cy="954107"/>
          </a:xfrm>
          <a:prstGeom prst="rect">
            <a:avLst/>
          </a:prstGeom>
          <a:effectLst>
            <a:glow rad="139700">
              <a:schemeClr val="accent6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ES" sz="1400" b="1" dirty="0" smtClean="0"/>
              <a:t>Caso </a:t>
            </a:r>
            <a:r>
              <a:rPr lang="es-ES" sz="1400" b="1" dirty="0"/>
              <a:t>7: Tickets del día </a:t>
            </a:r>
            <a:r>
              <a:rPr lang="es-ES" sz="1400" b="1" dirty="0" smtClean="0"/>
              <a:t>(Función Coincidir)</a:t>
            </a:r>
            <a:endParaRPr lang="es-ES" sz="1400" b="1" dirty="0"/>
          </a:p>
          <a:p>
            <a:pPr algn="just"/>
            <a:r>
              <a:rPr lang="es-ES" sz="1400" dirty="0" smtClean="0"/>
              <a:t>Contamos </a:t>
            </a:r>
            <a:r>
              <a:rPr lang="es-ES" sz="1400" dirty="0"/>
              <a:t>con los números de tickets ordenados correlativamente correspondientes a las ventas del periodo y que han sido 30 operaciones. Se pretende aplicar una función que nos permita determinar el número de ticket a partir del cual las ventas acumuladas del periodo superan los 10.000 €</a:t>
            </a:r>
            <a:endParaRPr lang="es-ES" sz="1400" dirty="0">
              <a:solidFill>
                <a:schemeClr val="dk1"/>
              </a:solidFill>
              <a:latin typeface="+mn-lt"/>
              <a:cs typeface="+mn-cs"/>
            </a:endParaRP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64488" y="1142747"/>
            <a:ext cx="6000000" cy="2430269"/>
          </a:xfrm>
          <a:prstGeom prst="rect">
            <a:avLst/>
          </a:prstGeom>
        </p:spPr>
      </p:pic>
      <p:pic>
        <p:nvPicPr>
          <p:cNvPr id="9" name="Imagen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74012" y="4149080"/>
            <a:ext cx="5780952" cy="2671732"/>
          </a:xfrm>
          <a:prstGeom prst="rect">
            <a:avLst/>
          </a:prstGeom>
        </p:spPr>
      </p:pic>
      <p:pic>
        <p:nvPicPr>
          <p:cNvPr id="13" name="Imagen 12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7816" y="1235098"/>
            <a:ext cx="2495238" cy="5285714"/>
          </a:xfrm>
          <a:prstGeom prst="rect">
            <a:avLst/>
          </a:prstGeom>
        </p:spPr>
      </p:pic>
      <p:pic>
        <p:nvPicPr>
          <p:cNvPr id="14" name="Imagen 13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16525" y="3718191"/>
            <a:ext cx="4276190" cy="285714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</p:pic>
    </p:spTree>
    <p:extLst>
      <p:ext uri="{BB962C8B-B14F-4D97-AF65-F5344CB8AC3E}">
        <p14:creationId xmlns:p14="http://schemas.microsoft.com/office/powerpoint/2010/main" val="1563387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9 Conector recto"/>
          <p:cNvCxnSpPr/>
          <p:nvPr/>
        </p:nvCxnSpPr>
        <p:spPr>
          <a:xfrm>
            <a:off x="1500174" y="8501090"/>
            <a:ext cx="4232702" cy="21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Rectángulo 2"/>
          <p:cNvSpPr/>
          <p:nvPr/>
        </p:nvSpPr>
        <p:spPr>
          <a:xfrm>
            <a:off x="107504" y="116632"/>
            <a:ext cx="3315059" cy="307777"/>
          </a:xfrm>
          <a:prstGeom prst="rect">
            <a:avLst/>
          </a:prstGeom>
          <a:ln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s-ES" sz="14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INDICE</a:t>
            </a:r>
            <a:r>
              <a:rPr lang="es-ES" sz="14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Concepto, sintaxis y argumentos</a:t>
            </a:r>
          </a:p>
        </p:txBody>
      </p:sp>
      <p:sp>
        <p:nvSpPr>
          <p:cNvPr id="2" name="Rectángulo 1"/>
          <p:cNvSpPr/>
          <p:nvPr/>
        </p:nvSpPr>
        <p:spPr>
          <a:xfrm>
            <a:off x="93456" y="620688"/>
            <a:ext cx="8943040" cy="92333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0"/>
              </a:spcAft>
            </a:pPr>
            <a:r>
              <a:rPr lang="es-ES" dirty="0">
                <a:solidFill>
                  <a:schemeClr val="dk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Devuelve un valor o la referencia a un valor en una tabla o </a:t>
            </a:r>
            <a:r>
              <a:rPr lang="es-ES" dirty="0" smtClean="0">
                <a:solidFill>
                  <a:schemeClr val="dk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rango, es </a:t>
            </a:r>
            <a:r>
              <a:rPr lang="es-ES" dirty="0">
                <a:solidFill>
                  <a:schemeClr val="dk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decir, dentro de un rango especificado por matriz, devuelve el valor de la celda que se encuentre en la intersección de una fila y una columna en </a:t>
            </a:r>
            <a:r>
              <a:rPr lang="es-ES" dirty="0" smtClean="0">
                <a:solidFill>
                  <a:schemeClr val="dk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particular.</a:t>
            </a:r>
            <a:endParaRPr lang="es-ES" sz="1400" dirty="0">
              <a:solidFill>
                <a:schemeClr val="dk1"/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Imagen 4"/>
          <p:cNvPicPr/>
          <p:nvPr/>
        </p:nvPicPr>
        <p:blipFill>
          <a:blip r:embed="rId3"/>
          <a:stretch>
            <a:fillRect/>
          </a:stretch>
        </p:blipFill>
        <p:spPr>
          <a:xfrm>
            <a:off x="1799962" y="2127306"/>
            <a:ext cx="6259580" cy="3472882"/>
          </a:xfrm>
          <a:prstGeom prst="rect">
            <a:avLst/>
          </a:prstGeom>
        </p:spPr>
      </p:pic>
      <p:sp>
        <p:nvSpPr>
          <p:cNvPr id="4" name="Rectángulo 3"/>
          <p:cNvSpPr/>
          <p:nvPr/>
        </p:nvSpPr>
        <p:spPr>
          <a:xfrm>
            <a:off x="2012397" y="1666137"/>
            <a:ext cx="4518365" cy="400110"/>
          </a:xfrm>
          <a:prstGeom prst="rect">
            <a:avLst/>
          </a:prstGeom>
          <a:ln>
            <a:solidFill>
              <a:srgbClr val="00B0F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>
            <a:spAutoFit/>
          </a:bodyPr>
          <a:lstStyle/>
          <a:p>
            <a:pPr algn="just"/>
            <a:r>
              <a:rPr lang="es-ES" sz="2000" dirty="0"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INDICE(matriz</a:t>
            </a:r>
            <a:r>
              <a:rPr lang="es-ES" sz="1600" dirty="0"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s-ES" sz="1600" dirty="0" err="1"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num_fila</a:t>
            </a:r>
            <a:r>
              <a:rPr lang="es-ES" sz="1600" dirty="0"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s-ES" sz="1600" dirty="0" err="1"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num_columna</a:t>
            </a:r>
            <a:r>
              <a:rPr lang="es-ES" sz="1600" dirty="0">
                <a:latin typeface="Cambria" panose="020405030504060302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6" name="Rectángulo 5"/>
          <p:cNvSpPr/>
          <p:nvPr/>
        </p:nvSpPr>
        <p:spPr>
          <a:xfrm>
            <a:off x="200567" y="5661248"/>
            <a:ext cx="8943433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ES" sz="20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Ejemplo: =INDICE(A3:B7;2;1) devuelve el valor de la celda que se encuentra en la segunda fila de la matriz y en la primera columna, es decir A4</a:t>
            </a:r>
            <a:endParaRPr lang="es-ES" sz="2000" dirty="0"/>
          </a:p>
        </p:txBody>
      </p:sp>
    </p:spTree>
    <p:extLst>
      <p:ext uri="{BB962C8B-B14F-4D97-AF65-F5344CB8AC3E}">
        <p14:creationId xmlns:p14="http://schemas.microsoft.com/office/powerpoint/2010/main" val="701546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9 Conector recto"/>
          <p:cNvCxnSpPr/>
          <p:nvPr/>
        </p:nvCxnSpPr>
        <p:spPr>
          <a:xfrm>
            <a:off x="1500174" y="8501090"/>
            <a:ext cx="4232702" cy="211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Rectángulo 3"/>
          <p:cNvSpPr/>
          <p:nvPr/>
        </p:nvSpPr>
        <p:spPr>
          <a:xfrm>
            <a:off x="107504" y="188640"/>
            <a:ext cx="8856984" cy="738664"/>
          </a:xfrm>
          <a:prstGeom prst="rect">
            <a:avLst/>
          </a:prstGeom>
          <a:effectLst>
            <a:glow rad="139700">
              <a:schemeClr val="accent6">
                <a:satMod val="175000"/>
                <a:alpha val="40000"/>
              </a:schemeClr>
            </a:glow>
            <a:outerShdw blurRad="40000" dist="20000" dir="5400000" rotWithShape="0">
              <a:srgbClr val="000000">
                <a:alpha val="38000"/>
              </a:srgbClr>
            </a:outerShdw>
          </a:effectLst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/>
            <a:r>
              <a:rPr lang="es-ES" sz="1400" b="1" dirty="0" smtClean="0"/>
              <a:t>Caso 10: </a:t>
            </a:r>
            <a:r>
              <a:rPr lang="es-ES" sz="1400" b="1" dirty="0"/>
              <a:t>Distancia entre </a:t>
            </a:r>
            <a:r>
              <a:rPr lang="es-ES" sz="1400" b="1" dirty="0" smtClean="0"/>
              <a:t>poblaciones (Función Coincidir e </a:t>
            </a:r>
            <a:r>
              <a:rPr lang="es-ES" sz="1400" b="1" dirty="0" err="1" smtClean="0"/>
              <a:t>Indice</a:t>
            </a:r>
            <a:r>
              <a:rPr lang="es-ES" sz="1400" b="1" dirty="0" smtClean="0"/>
              <a:t>)</a:t>
            </a:r>
            <a:endParaRPr lang="es-ES" sz="1400" b="1" dirty="0"/>
          </a:p>
          <a:p>
            <a:pPr algn="just"/>
            <a:r>
              <a:rPr lang="es-ES" sz="1400" dirty="0" smtClean="0"/>
              <a:t>Tenemos </a:t>
            </a:r>
            <a:r>
              <a:rPr lang="es-ES" sz="1400" dirty="0"/>
              <a:t>a disposición la relación de distancias de una serie de municipios en formato matricial y queremos seleccionar dos municipios y obtener la distancia que los separa</a:t>
            </a:r>
            <a:endParaRPr lang="es-ES" sz="1400" dirty="0">
              <a:solidFill>
                <a:schemeClr val="dk1"/>
              </a:solidFill>
              <a:latin typeface="+mn-lt"/>
              <a:cs typeface="+mn-cs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51920" y="927304"/>
            <a:ext cx="5112568" cy="2316418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7504" y="3243722"/>
            <a:ext cx="4248160" cy="2148657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7504" y="4617920"/>
            <a:ext cx="4248160" cy="2195206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238210" y="3963444"/>
            <a:ext cx="4333333" cy="295238"/>
          </a:xfrm>
          <a:prstGeom prst="rect">
            <a:avLst/>
          </a:prstGeom>
        </p:spPr>
      </p:pic>
      <p:cxnSp>
        <p:nvCxnSpPr>
          <p:cNvPr id="10" name="Conector recto de flecha 9"/>
          <p:cNvCxnSpPr/>
          <p:nvPr/>
        </p:nvCxnSpPr>
        <p:spPr>
          <a:xfrm>
            <a:off x="5580112" y="3243722"/>
            <a:ext cx="0" cy="725047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8" name="Imagen 1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228184" y="4318050"/>
            <a:ext cx="2736304" cy="1868696"/>
          </a:xfrm>
          <a:prstGeom prst="rect">
            <a:avLst/>
          </a:prstGeom>
        </p:spPr>
      </p:pic>
      <p:pic>
        <p:nvPicPr>
          <p:cNvPr id="11" name="Imagen 10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203283" y="5451054"/>
            <a:ext cx="4304762" cy="295238"/>
          </a:xfrm>
          <a:prstGeom prst="rect">
            <a:avLst/>
          </a:prstGeom>
        </p:spPr>
      </p:pic>
      <p:cxnSp>
        <p:nvCxnSpPr>
          <p:cNvPr id="12" name="Conector recto de flecha 11"/>
          <p:cNvCxnSpPr/>
          <p:nvPr/>
        </p:nvCxnSpPr>
        <p:spPr>
          <a:xfrm>
            <a:off x="6330730" y="3243722"/>
            <a:ext cx="2731" cy="2207332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6" name="Imagen 25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802583" y="6303397"/>
            <a:ext cx="4161905" cy="323810"/>
          </a:xfrm>
          <a:prstGeom prst="rect">
            <a:avLst/>
          </a:prstGeom>
        </p:spPr>
      </p:pic>
      <p:cxnSp>
        <p:nvCxnSpPr>
          <p:cNvPr id="27" name="Conector recto de flecha 26"/>
          <p:cNvCxnSpPr/>
          <p:nvPr/>
        </p:nvCxnSpPr>
        <p:spPr>
          <a:xfrm flipH="1">
            <a:off x="7084078" y="3235910"/>
            <a:ext cx="7193" cy="3067487"/>
          </a:xfrm>
          <a:prstGeom prst="straightConnector1">
            <a:avLst/>
          </a:prstGeom>
          <a:ln w="381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95922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706</TotalTime>
  <Words>927</Words>
  <Application>Microsoft Office PowerPoint</Application>
  <PresentationFormat>Presentación en pantalla (4:3)</PresentationFormat>
  <Paragraphs>61</Paragraphs>
  <Slides>10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10</vt:i4>
      </vt:variant>
    </vt:vector>
  </HeadingPairs>
  <TitlesOfParts>
    <vt:vector size="16" baseType="lpstr">
      <vt:lpstr>Arial</vt:lpstr>
      <vt:lpstr>Calibri</vt:lpstr>
      <vt:lpstr>Cambria</vt:lpstr>
      <vt:lpstr>Symbol</vt:lpstr>
      <vt:lpstr>Times New Roman</vt:lpstr>
      <vt:lpstr>1_Tema de Office</vt:lpstr>
      <vt:lpstr>Tema: Funciones en Excel (I) Funciones de Búsqueda y Referencias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ull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Tema: Introducción a las BDR. Generalidades del Access</dc:title>
  <dc:creator>jggomez</dc:creator>
  <cp:lastModifiedBy>Jose Ignacio González Gómez</cp:lastModifiedBy>
  <cp:revision>134</cp:revision>
  <dcterms:created xsi:type="dcterms:W3CDTF">2008-02-26T09:03:54Z</dcterms:created>
  <dcterms:modified xsi:type="dcterms:W3CDTF">2013-12-10T10:58:35Z</dcterms:modified>
</cp:coreProperties>
</file>